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0" r:id="rId4"/>
    <p:sldId id="258" r:id="rId5"/>
    <p:sldId id="261" r:id="rId6"/>
    <p:sldId id="262" r:id="rId7"/>
    <p:sldId id="264" r:id="rId8"/>
    <p:sldId id="272" r:id="rId9"/>
    <p:sldId id="265" r:id="rId10"/>
    <p:sldId id="273" r:id="rId11"/>
    <p:sldId id="263" r:id="rId12"/>
    <p:sldId id="274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custShowLst>
    <p:custShow name="câu 1" id="0">
      <p:sldLst>
        <p:sld r:id="rId14"/>
      </p:sldLst>
    </p:custShow>
    <p:custShow name="câu 2" id="1">
      <p:sldLst>
        <p:sld r:id="rId15"/>
      </p:sldLst>
    </p:custShow>
    <p:custShow name="câu 3" id="2">
      <p:sldLst>
        <p:sld r:id="rId16"/>
      </p:sldLst>
    </p:custShow>
    <p:custShow name="câu 4" id="3">
      <p:sldLst>
        <p:sld r:id="rId17"/>
      </p:sldLst>
    </p:custShow>
    <p:custShow name="câu 5" id="4">
      <p:sldLst>
        <p:sld r:id="rId18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85D8A"/>
    <a:srgbClr val="4F81BD"/>
    <a:srgbClr val="000000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6" d="100"/>
          <a:sy n="66" d="100"/>
        </p:scale>
        <p:origin x="71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CC89A-4386-4C59-A437-A70A3AD6A3CB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1947B-14C3-4B99-B46C-EBF5CEFA3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6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1947B-14C3-4B99-B46C-EBF5CEFA35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1947B-14C3-4B99-B46C-EBF5CEFA35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6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B389-A935-4556-A505-F57E6ADA6C85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7A99-81DF-4CAF-9232-9AA6F9A2A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02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B389-A935-4556-A505-F57E6ADA6C85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7A99-81DF-4CAF-9232-9AA6F9A2A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7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B389-A935-4556-A505-F57E6ADA6C85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7A99-81DF-4CAF-9232-9AA6F9A2A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3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B389-A935-4556-A505-F57E6ADA6C85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7A99-81DF-4CAF-9232-9AA6F9A2A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5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B389-A935-4556-A505-F57E6ADA6C85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7A99-81DF-4CAF-9232-9AA6F9A2A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3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B389-A935-4556-A505-F57E6ADA6C85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7A99-81DF-4CAF-9232-9AA6F9A2A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B389-A935-4556-A505-F57E6ADA6C85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7A99-81DF-4CAF-9232-9AA6F9A2A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9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B389-A935-4556-A505-F57E6ADA6C85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7A99-81DF-4CAF-9232-9AA6F9A2A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3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B389-A935-4556-A505-F57E6ADA6C85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7A99-81DF-4CAF-9232-9AA6F9A2A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B389-A935-4556-A505-F57E6ADA6C85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7A99-81DF-4CAF-9232-9AA6F9A2A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2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B389-A935-4556-A505-F57E6ADA6C85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7A99-81DF-4CAF-9232-9AA6F9A2A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B389-A935-4556-A505-F57E6ADA6C85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87A99-81DF-4CAF-9232-9AA6F9A2A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8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Reo%20vang%20b&#236;nh%20minh%20-%20T&#7853;p%20h&#225;t%20c&#249;ng%20b&#233;.mp4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3255" y="2362200"/>
            <a:ext cx="5961543" cy="15240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CHÍNH TẢ LỚP 5</a:t>
            </a:r>
            <a:endParaRPr lang="en-US" sz="40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" y="3993072"/>
            <a:ext cx="2313710" cy="27125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1800" y="3993072"/>
            <a:ext cx="2313710" cy="271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752600"/>
            <a:ext cx="4343400" cy="2743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mừng đội </a:t>
            </a:r>
            <a:b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chiến thắng</a:t>
            </a:r>
            <a:endParaRPr lang="en-US" sz="5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9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7" presetClass="emph" presetSubtype="0" repeatCount="2000" fill="remove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4808"/>
            <a:ext cx="1828799" cy="16245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9001" y="5004808"/>
            <a:ext cx="1828799" cy="1624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7963" y="304801"/>
            <a:ext cx="563880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Chính tả (Nghe – viết)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1378526" y="914401"/>
            <a:ext cx="6317674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 non hùng vĩ</a:t>
            </a:r>
            <a:endParaRPr lang="en-US" sz="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5105400" cy="688975"/>
          </a:xfrm>
        </p:spPr>
        <p:txBody>
          <a:bodyPr>
            <a:noAutofit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Củng cố: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7963" y="2590800"/>
            <a:ext cx="5638801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Quy tắc viết hoa tên người, tên địa lý Việt Nam.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3880012"/>
            <a:ext cx="2523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Dặn dò: 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7963" y="4595992"/>
            <a:ext cx="5638801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Chuẩn bị bài tuần sau: </a:t>
            </a:r>
            <a:br>
              <a:rPr lang="en-US" sz="36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thủy tổ loài người?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09800"/>
            <a:ext cx="5334000" cy="1143000"/>
          </a:xfrm>
        </p:spPr>
        <p:txBody>
          <a:bodyPr>
            <a:normAutofit fontScale="90000"/>
          </a:bodyPr>
          <a:lstStyle/>
          <a:p>
            <a:r>
              <a:rPr lang="en-US" sz="6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Tiết học kết thúc</a:t>
            </a:r>
            <a:endParaRPr lang="en-US" sz="6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1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86200" y="76200"/>
            <a:ext cx="685800" cy="1371600"/>
            <a:chOff x="1676400" y="4191000"/>
            <a:chExt cx="685800" cy="13716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362200" y="4191000"/>
              <a:ext cx="0" cy="137160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" name="Isosceles Triangle 4"/>
            <p:cNvSpPr/>
            <p:nvPr/>
          </p:nvSpPr>
          <p:spPr>
            <a:xfrm rot="16200000" flipH="1">
              <a:off x="1676400" y="4201391"/>
              <a:ext cx="685800" cy="685800"/>
            </a:xfrm>
            <a:prstGeom prst="triangle">
              <a:avLst/>
            </a:prstGeom>
            <a:ln w="57150"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94509"/>
            <a:ext cx="8686800" cy="12954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500" smtClean="0">
                <a:latin typeface="Times New Roman" pitchFamily="18" charset="0"/>
                <a:cs typeface="Times New Roman" pitchFamily="18" charset="0"/>
              </a:rPr>
              <a:t>Ai từng đóng cọc trên sông</a:t>
            </a:r>
            <a:br>
              <a:rPr lang="en-US" sz="35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500" smtClean="0">
                <a:latin typeface="Times New Roman" pitchFamily="18" charset="0"/>
                <a:cs typeface="Times New Roman" pitchFamily="18" charset="0"/>
              </a:rPr>
              <a:t>Đánh tan thuyền giặc, nhuộm hồng sóng xanh ?</a:t>
            </a:r>
            <a:endParaRPr lang="en-US" sz="3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9019" y="5522893"/>
            <a:ext cx="2008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Ngô Quyền (938)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0191" y="5562600"/>
            <a:ext cx="15199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Lê Hoàn </a:t>
            </a: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(981)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7396" y="5562600"/>
            <a:ext cx="24402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Trần Hưng Đạo</a:t>
            </a: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1288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43200"/>
            <a:ext cx="2313781" cy="281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16" y="2743199"/>
            <a:ext cx="2234184" cy="28505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2743200"/>
            <a:ext cx="2609850" cy="28505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8200" y="2743200"/>
            <a:ext cx="2313781" cy="2438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29769" y="2743200"/>
            <a:ext cx="2313781" cy="2438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40646" y="2743200"/>
            <a:ext cx="2313781" cy="2438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5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00400" y="318654"/>
            <a:ext cx="685800" cy="1371600"/>
            <a:chOff x="1676400" y="4191000"/>
            <a:chExt cx="685800" cy="1371600"/>
          </a:xfrm>
          <a:solidFill>
            <a:srgbClr val="0070C0"/>
          </a:solidFill>
        </p:grpSpPr>
        <p:cxnSp>
          <p:nvCxnSpPr>
            <p:cNvPr id="4" name="Straight Connector 3"/>
            <p:cNvCxnSpPr/>
            <p:nvPr/>
          </p:nvCxnSpPr>
          <p:spPr>
            <a:xfrm>
              <a:off x="2362200" y="4191000"/>
              <a:ext cx="0" cy="1371600"/>
            </a:xfrm>
            <a:prstGeom prst="lin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" name="Isosceles Triangle 4"/>
            <p:cNvSpPr/>
            <p:nvPr/>
          </p:nvSpPr>
          <p:spPr>
            <a:xfrm rot="16200000" flipH="1">
              <a:off x="1676400" y="4201391"/>
              <a:ext cx="685800" cy="685800"/>
            </a:xfrm>
            <a:prstGeom prst="triangle">
              <a:avLst/>
            </a:prstGeom>
            <a:grpFill/>
            <a:ln w="57150">
              <a:solidFill>
                <a:srgbClr val="0070C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8526"/>
            <a:ext cx="7228755" cy="1364673"/>
          </a:xfr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500" smtClean="0">
                <a:latin typeface="Times New Roman" pitchFamily="18" charset="0"/>
                <a:cs typeface="Times New Roman" pitchFamily="18" charset="0"/>
              </a:rPr>
              <a:t>Vua nào thần tốc quân hành</a:t>
            </a:r>
            <a:br>
              <a:rPr lang="en-US" sz="35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500" smtClean="0">
                <a:latin typeface="Times New Roman" pitchFamily="18" charset="0"/>
                <a:cs typeface="Times New Roman" pitchFamily="18" charset="0"/>
              </a:rPr>
              <a:t>Mùa xuân đại phá quân Thanh tơi bời?</a:t>
            </a:r>
            <a:endParaRPr lang="en-US" sz="3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9545" y="4267200"/>
            <a:ext cx="30377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Vua Quang Trung </a:t>
            </a:r>
          </a:p>
          <a:p>
            <a:pPr algn="ctr"/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(Nguyễn Huệ)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 r="3617"/>
          <a:stretch/>
        </p:blipFill>
        <p:spPr>
          <a:xfrm>
            <a:off x="1143000" y="2819400"/>
            <a:ext cx="3207327" cy="36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9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228600"/>
            <a:ext cx="685800" cy="1371600"/>
            <a:chOff x="1676400" y="4191000"/>
            <a:chExt cx="685800" cy="1371600"/>
          </a:xfrm>
          <a:solidFill>
            <a:srgbClr val="00B050"/>
          </a:solidFill>
        </p:grpSpPr>
        <p:cxnSp>
          <p:nvCxnSpPr>
            <p:cNvPr id="4" name="Straight Connector 3"/>
            <p:cNvCxnSpPr/>
            <p:nvPr/>
          </p:nvCxnSpPr>
          <p:spPr>
            <a:xfrm>
              <a:off x="2362200" y="4191000"/>
              <a:ext cx="0" cy="137160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" name="Isosceles Triangle 4"/>
            <p:cNvSpPr/>
            <p:nvPr/>
          </p:nvSpPr>
          <p:spPr>
            <a:xfrm rot="16200000" flipH="1">
              <a:off x="1676400" y="4201391"/>
              <a:ext cx="685800" cy="685800"/>
            </a:xfrm>
            <a:prstGeom prst="triangl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295400"/>
            <a:ext cx="7010400" cy="1295400"/>
          </a:xfr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500">
                <a:latin typeface="Times New Roman" pitchFamily="18" charset="0"/>
                <a:cs typeface="Times New Roman" pitchFamily="18" charset="0"/>
              </a:rPr>
              <a:t>Vua nào tập trận đùa chơi</a:t>
            </a:r>
            <a:br>
              <a:rPr lang="en-US" sz="3500">
                <a:latin typeface="Times New Roman" pitchFamily="18" charset="0"/>
                <a:cs typeface="Times New Roman" pitchFamily="18" charset="0"/>
              </a:rPr>
            </a:br>
            <a:r>
              <a:rPr lang="en-US" sz="3500">
                <a:latin typeface="Times New Roman" pitchFamily="18" charset="0"/>
                <a:cs typeface="Times New Roman" pitchFamily="18" charset="0"/>
              </a:rPr>
              <a:t>Cờ lau phất trận một thời ấu thơ</a:t>
            </a:r>
            <a:r>
              <a:rPr lang="en-US" sz="35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4869" y="3628072"/>
            <a:ext cx="33650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Đinh Tiên Hoàng </a:t>
            </a:r>
          </a:p>
          <a:p>
            <a:pPr algn="ctr"/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(Đinh Bộ Lĩnh)</a:t>
            </a:r>
          </a:p>
          <a:p>
            <a:pPr algn="ctr"/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Dẹp loạn 12 sứ quân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653963"/>
            <a:ext cx="2988920" cy="38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4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44508" y="228600"/>
            <a:ext cx="685800" cy="1371600"/>
            <a:chOff x="1676400" y="4191000"/>
            <a:chExt cx="685800" cy="1371600"/>
          </a:xfrm>
          <a:solidFill>
            <a:srgbClr val="FF0000"/>
          </a:solidFill>
        </p:grpSpPr>
        <p:cxnSp>
          <p:nvCxnSpPr>
            <p:cNvPr id="4" name="Straight Connector 3"/>
            <p:cNvCxnSpPr/>
            <p:nvPr/>
          </p:nvCxnSpPr>
          <p:spPr>
            <a:xfrm>
              <a:off x="2362200" y="4191000"/>
              <a:ext cx="0" cy="137160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" name="Isosceles Triangle 4"/>
            <p:cNvSpPr/>
            <p:nvPr/>
          </p:nvSpPr>
          <p:spPr>
            <a:xfrm rot="16200000" flipH="1">
              <a:off x="1676400" y="4201391"/>
              <a:ext cx="685800" cy="685800"/>
            </a:xfrm>
            <a:prstGeom prst="triangl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7010400" cy="1143000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Vua nào thảo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Chiếu dời đô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4031311"/>
            <a:ext cx="25362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Lý Thái Tổ </a:t>
            </a:r>
          </a:p>
          <a:p>
            <a:pPr algn="ctr"/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(Lý Công Uẩn)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r="20545"/>
          <a:stretch/>
        </p:blipFill>
        <p:spPr>
          <a:xfrm>
            <a:off x="843763" y="2583232"/>
            <a:ext cx="3423437" cy="391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4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95800" y="381000"/>
            <a:ext cx="685800" cy="1371600"/>
            <a:chOff x="1676400" y="4191000"/>
            <a:chExt cx="685800" cy="1371600"/>
          </a:xfrm>
          <a:solidFill>
            <a:srgbClr val="7030A0"/>
          </a:solidFill>
        </p:grpSpPr>
        <p:cxnSp>
          <p:nvCxnSpPr>
            <p:cNvPr id="4" name="Straight Connector 3"/>
            <p:cNvCxnSpPr/>
            <p:nvPr/>
          </p:nvCxnSpPr>
          <p:spPr>
            <a:xfrm>
              <a:off x="2362200" y="4191000"/>
              <a:ext cx="0" cy="1371600"/>
            </a:xfrm>
            <a:prstGeom prst="lin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" name="Isosceles Triangle 4"/>
            <p:cNvSpPr/>
            <p:nvPr/>
          </p:nvSpPr>
          <p:spPr>
            <a:xfrm rot="16200000" flipH="1">
              <a:off x="1676400" y="4201391"/>
              <a:ext cx="685800" cy="685800"/>
            </a:xfrm>
            <a:prstGeom prst="triangle">
              <a:avLst/>
            </a:prstGeom>
            <a:grpFill/>
            <a:ln w="57150">
              <a:solidFill>
                <a:srgbClr val="7030A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371600"/>
            <a:ext cx="7010400" cy="1143000"/>
          </a:xfr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500">
                <a:latin typeface="Times New Roman" pitchFamily="18" charset="0"/>
                <a:cs typeface="Times New Roman" pitchFamily="18" charset="0"/>
              </a:rPr>
              <a:t>Vua nào chủ xướng Hội thơ Tao Đàn?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3925309"/>
            <a:ext cx="26634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Lê Thánh Tông </a:t>
            </a:r>
          </a:p>
          <a:p>
            <a:pPr algn="ctr"/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(Lê Tư Thành)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667000"/>
            <a:ext cx="3257550" cy="353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2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752600"/>
            <a:ext cx="7010400" cy="1371600"/>
          </a:xfrm>
        </p:spPr>
        <p:txBody>
          <a:bodyPr>
            <a:prstTxWarp prst="textWave4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hlinkClick r:id="rId2" action="ppaction://hlinkfile"/>
          </p:cNvPr>
          <p:cNvSpPr/>
          <p:nvPr/>
        </p:nvSpPr>
        <p:spPr>
          <a:xfrm>
            <a:off x="76200" y="457200"/>
            <a:ext cx="8991600" cy="22098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3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372600" cy="6646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9932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2740" y="2768900"/>
            <a:ext cx="1950660" cy="52322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Hai Ngàn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0888" y="2768900"/>
            <a:ext cx="1950660" cy="52322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Ngã Ba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2740" y="3591580"/>
            <a:ext cx="1950660" cy="52322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Pù Mo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0888" y="3591580"/>
            <a:ext cx="1950660" cy="52322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Pù Xai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6335" y="3015305"/>
            <a:ext cx="56637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Nêu quy tắc viết hoa tên riêng. </a:t>
            </a:r>
            <a:endParaRPr lang="en-US" sz="3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20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23808"/>
            <a:ext cx="1828799" cy="16245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9001" y="5004808"/>
            <a:ext cx="1828799" cy="162459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78526" y="2286001"/>
            <a:ext cx="6317674" cy="1219199"/>
          </a:xfrm>
        </p:spPr>
        <p:txBody>
          <a:bodyPr>
            <a:prstTxWarp prst="textDoubleWave1">
              <a:avLst/>
            </a:prstTxWarp>
            <a:normAutofit/>
          </a:bodyPr>
          <a:lstStyle/>
          <a:p>
            <a:r>
              <a:rPr lang="en-US" sz="7000" b="1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 non hùng vĩ</a:t>
            </a:r>
            <a:endParaRPr lang="en-US" sz="7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7962" y="-203065"/>
            <a:ext cx="5638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Chính tả (Nghe – viết)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1717962" y="827168"/>
            <a:ext cx="5978237" cy="693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err="1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5000" b="1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5000" b="1" dirty="0" err="1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5000" b="1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vĩ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63" y="1676400"/>
            <a:ext cx="6244937" cy="46837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526"/>
            <a:ext cx="60960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1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1.48148E-6 L 0.00017 -0.209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4808"/>
            <a:ext cx="1828799" cy="16245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9001" y="5004808"/>
            <a:ext cx="1828799" cy="1624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7963" y="304801"/>
            <a:ext cx="5638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Chính tả (Nghe – viết)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1687987" y="781913"/>
            <a:ext cx="5978238" cy="885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err="1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5000" b="1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5000" b="1" dirty="0" err="1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5000" b="1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vĩ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5105400" cy="688975"/>
          </a:xfrm>
        </p:spPr>
        <p:txBody>
          <a:bodyPr>
            <a:normAutofit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Luyện từ khó:</a:t>
            </a:r>
            <a:endParaRPr lang="en-US" sz="3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9111" y="2805262"/>
            <a:ext cx="1886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- T</a:t>
            </a:r>
            <a:r>
              <a:rPr lang="en-US" sz="3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ày</a:t>
            </a:r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 đình</a:t>
            </a:r>
            <a:endParaRPr lang="en-US" sz="3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9111" y="3377625"/>
            <a:ext cx="1904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- Hiểm </a:t>
            </a:r>
            <a:r>
              <a:rPr lang="en-US" sz="3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ở</a:t>
            </a:r>
            <a:endParaRPr lang="en-US" sz="3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9111" y="3962400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ồ </a:t>
            </a:r>
            <a:r>
              <a:rPr lang="en-US" sz="3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ộ</a:t>
            </a:r>
            <a:endParaRPr lang="en-US" sz="3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3628" y="2743200"/>
            <a:ext cx="41417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oàng </a:t>
            </a:r>
            <a:r>
              <a:rPr lang="en-US" sz="3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iên </a:t>
            </a:r>
            <a:r>
              <a:rPr lang="en-US" sz="3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ơn</a:t>
            </a:r>
            <a:endParaRPr lang="en-US" sz="3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3628" y="3315563"/>
            <a:ext cx="283064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uy </a:t>
            </a:r>
            <a:r>
              <a:rPr lang="en-US" sz="3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ồ</a:t>
            </a:r>
            <a:endParaRPr lang="en-US" sz="3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3627" y="3900338"/>
            <a:ext cx="179093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3628" y="4485113"/>
            <a:ext cx="23009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ào </a:t>
            </a:r>
            <a:r>
              <a:rPr lang="en-US" sz="3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ai</a:t>
            </a:r>
            <a:endParaRPr lang="en-US" sz="3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3628" y="5054500"/>
            <a:ext cx="421838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han – xi – </a:t>
            </a:r>
            <a:r>
              <a:rPr lang="en-US" sz="31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ăng</a:t>
            </a:r>
            <a:endParaRPr lang="en-US" sz="3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59293" y="2743200"/>
            <a:ext cx="303320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- Hoàng Liên Sơn</a:t>
            </a:r>
            <a:endParaRPr lang="en-US" sz="3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59293" y="3315563"/>
            <a:ext cx="207300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- Ô Quy Hồ</a:t>
            </a:r>
            <a:endParaRPr lang="en-US" sz="3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9293" y="3900338"/>
            <a:ext cx="131157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- Sa Pa</a:t>
            </a:r>
            <a:endParaRPr lang="en-US" sz="3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59293" y="4485113"/>
            <a:ext cx="168507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- Lào Cai</a:t>
            </a:r>
            <a:endParaRPr lang="en-US" sz="3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59292" y="5069413"/>
            <a:ext cx="30893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- Phan – xi – păng</a:t>
            </a:r>
            <a:endParaRPr lang="en-US" sz="31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5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5" grpId="0"/>
      <p:bldP spid="16" grpId="0"/>
      <p:bldP spid="17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4808"/>
            <a:ext cx="1828799" cy="16245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9001" y="5004808"/>
            <a:ext cx="1828799" cy="1624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7963" y="304801"/>
            <a:ext cx="56407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Chính tả (Nghe – viết)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1717963" y="857263"/>
            <a:ext cx="5980217" cy="1051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err="1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5000" b="1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5000" b="1" dirty="0" err="1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5000" b="1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vĩ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057400"/>
            <a:ext cx="5105400" cy="688975"/>
          </a:xfrm>
        </p:spPr>
        <p:txBody>
          <a:bodyPr>
            <a:normAutofit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Luyện từ khó:</a:t>
            </a:r>
            <a:endParaRPr lang="en-US" sz="3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2775846"/>
            <a:ext cx="510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 Viết chính tả: </a:t>
            </a:r>
            <a:endParaRPr lang="en-US" sz="3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3420870"/>
            <a:ext cx="359746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 Sửa lỗi chính tả</a:t>
            </a:r>
            <a:endParaRPr lang="en-US" sz="3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3000" y="4065895"/>
            <a:ext cx="7467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 Bài tập: </a:t>
            </a:r>
            <a:endParaRPr lang="en-US" sz="3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79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" y="152400"/>
            <a:ext cx="8915400" cy="762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SGK/T58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1763603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Tây Nguyên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184" y="1241206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Đăm Săn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184" y="1763603"/>
            <a:ext cx="1847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Y Sun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184" y="2286000"/>
            <a:ext cx="2773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Mơ – nông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184" y="2808397"/>
            <a:ext cx="3703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Nơ Trang Lơng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1241206"/>
            <a:ext cx="3915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 – ma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hao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2286000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(sông) Ba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6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59" y="590124"/>
            <a:ext cx="4726078" cy="715962"/>
          </a:xfrm>
        </p:spPr>
        <p:txBody>
          <a:bodyPr>
            <a:norm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8844" y="1521164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ây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guyên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9839" y="2907426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ăm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9839" y="3429823"/>
            <a:ext cx="1276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un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290742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ơ – nông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9839" y="3941623"/>
            <a:ext cx="2629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ơ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rang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ơng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3429000"/>
            <a:ext cx="282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– ma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ơ – hao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7059" y="1521164"/>
            <a:ext cx="159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(sông)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3153" y="1521164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Tên địa lý: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3153" y="2272984"/>
            <a:ext cx="3903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Tên người, tên dân tộc: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763845" y="2907426"/>
            <a:ext cx="0" cy="15574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4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  <p:bldP spid="11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smtClean="0">
                <a:ln w="11430">
                  <a:solidFill>
                    <a:srgbClr val="0070C0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 Đố bạn</a:t>
            </a:r>
            <a:endParaRPr lang="en-US" sz="8000" b="1" spc="50">
              <a:ln w="11430">
                <a:solidFill>
                  <a:srgbClr val="0070C0"/>
                </a:solidFill>
              </a:ln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2895600"/>
            <a:ext cx="685800" cy="1371600"/>
            <a:chOff x="1676400" y="4191000"/>
            <a:chExt cx="685800" cy="1371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362200" y="4191000"/>
              <a:ext cx="0" cy="137160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Isosceles Triangle 5">
              <a:hlinkClick r:id="" action="ppaction://customshow?id=0&amp;return=true"/>
            </p:cNvPr>
            <p:cNvSpPr/>
            <p:nvPr/>
          </p:nvSpPr>
          <p:spPr>
            <a:xfrm rot="16200000" flipH="1">
              <a:off x="1676400" y="4201391"/>
              <a:ext cx="685800" cy="685800"/>
            </a:xfrm>
            <a:prstGeom prst="triangle">
              <a:avLst/>
            </a:prstGeom>
            <a:ln w="57150"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71750" y="2895600"/>
            <a:ext cx="685800" cy="1371600"/>
            <a:chOff x="1676400" y="4191000"/>
            <a:chExt cx="685800" cy="1371600"/>
          </a:xfrm>
          <a:solidFill>
            <a:srgbClr val="0070C0"/>
          </a:solidFill>
        </p:grpSpPr>
        <p:cxnSp>
          <p:nvCxnSpPr>
            <p:cNvPr id="10" name="Straight Connector 9"/>
            <p:cNvCxnSpPr/>
            <p:nvPr/>
          </p:nvCxnSpPr>
          <p:spPr>
            <a:xfrm>
              <a:off x="2362200" y="4191000"/>
              <a:ext cx="0" cy="1371600"/>
            </a:xfrm>
            <a:prstGeom prst="lin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Isosceles Triangle 10">
              <a:hlinkClick r:id="" action="ppaction://customshow?id=1&amp;return=true"/>
            </p:cNvPr>
            <p:cNvSpPr/>
            <p:nvPr/>
          </p:nvSpPr>
          <p:spPr>
            <a:xfrm rot="16200000" flipH="1">
              <a:off x="1676400" y="4201391"/>
              <a:ext cx="685800" cy="685800"/>
            </a:xfrm>
            <a:prstGeom prst="triangle">
              <a:avLst/>
            </a:prstGeom>
            <a:grpFill/>
            <a:ln w="57150">
              <a:solidFill>
                <a:srgbClr val="0070C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76700" y="2895600"/>
            <a:ext cx="685800" cy="1371600"/>
            <a:chOff x="1676400" y="4191000"/>
            <a:chExt cx="685800" cy="1371600"/>
          </a:xfrm>
          <a:solidFill>
            <a:srgbClr val="00B050"/>
          </a:solidFill>
        </p:grpSpPr>
        <p:cxnSp>
          <p:nvCxnSpPr>
            <p:cNvPr id="13" name="Straight Connector 12"/>
            <p:cNvCxnSpPr/>
            <p:nvPr/>
          </p:nvCxnSpPr>
          <p:spPr>
            <a:xfrm>
              <a:off x="2362200" y="4191000"/>
              <a:ext cx="0" cy="137160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Isosceles Triangle 13">
              <a:hlinkClick r:id="" action="ppaction://customshow?id=2&amp;return=true"/>
            </p:cNvPr>
            <p:cNvSpPr/>
            <p:nvPr/>
          </p:nvSpPr>
          <p:spPr>
            <a:xfrm rot="16200000" flipH="1">
              <a:off x="1676400" y="4201391"/>
              <a:ext cx="685800" cy="685800"/>
            </a:xfrm>
            <a:prstGeom prst="triangl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81650" y="2895600"/>
            <a:ext cx="685800" cy="1371600"/>
            <a:chOff x="1676400" y="4191000"/>
            <a:chExt cx="685800" cy="1371600"/>
          </a:xfrm>
          <a:solidFill>
            <a:srgbClr val="FF0000"/>
          </a:solidFill>
        </p:grpSpPr>
        <p:cxnSp>
          <p:nvCxnSpPr>
            <p:cNvPr id="16" name="Straight Connector 15"/>
            <p:cNvCxnSpPr/>
            <p:nvPr/>
          </p:nvCxnSpPr>
          <p:spPr>
            <a:xfrm>
              <a:off x="2362200" y="4191000"/>
              <a:ext cx="0" cy="137160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Isosceles Triangle 16">
              <a:hlinkClick r:id="" action="ppaction://customshow?id=3&amp;return=true"/>
            </p:cNvPr>
            <p:cNvSpPr/>
            <p:nvPr/>
          </p:nvSpPr>
          <p:spPr>
            <a:xfrm rot="16200000" flipH="1">
              <a:off x="1676400" y="4201391"/>
              <a:ext cx="685800" cy="685800"/>
            </a:xfrm>
            <a:prstGeom prst="triangl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86600" y="2895600"/>
            <a:ext cx="685800" cy="1371600"/>
            <a:chOff x="1676400" y="4191000"/>
            <a:chExt cx="685800" cy="1371600"/>
          </a:xfrm>
          <a:solidFill>
            <a:srgbClr val="7030A0"/>
          </a:solidFill>
        </p:grpSpPr>
        <p:cxnSp>
          <p:nvCxnSpPr>
            <p:cNvPr id="19" name="Straight Connector 18"/>
            <p:cNvCxnSpPr/>
            <p:nvPr/>
          </p:nvCxnSpPr>
          <p:spPr>
            <a:xfrm>
              <a:off x="2362200" y="4191000"/>
              <a:ext cx="0" cy="1371600"/>
            </a:xfrm>
            <a:prstGeom prst="lin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Isosceles Triangle 19">
              <a:hlinkClick r:id="" action="ppaction://customshow?id=4&amp;return=true"/>
            </p:cNvPr>
            <p:cNvSpPr/>
            <p:nvPr/>
          </p:nvSpPr>
          <p:spPr>
            <a:xfrm rot="16200000" flipH="1">
              <a:off x="1676400" y="4201391"/>
              <a:ext cx="685800" cy="685800"/>
            </a:xfrm>
            <a:prstGeom prst="triangle">
              <a:avLst/>
            </a:prstGeom>
            <a:grpFill/>
            <a:ln w="57150">
              <a:solidFill>
                <a:srgbClr val="7030A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hlinkClick r:id="rId2" action="ppaction://hlinksldjump"/>
          </p:cNvPr>
          <p:cNvSpPr/>
          <p:nvPr/>
        </p:nvSpPr>
        <p:spPr>
          <a:xfrm>
            <a:off x="0" y="5257800"/>
            <a:ext cx="9144000" cy="14478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2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3.7037E-7 L 0.00017 -0.23658 " pathEditMode="relative" ptsTypes="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344</Words>
  <Application>Microsoft Office PowerPoint</Application>
  <PresentationFormat>On-screen Show (4:3)</PresentationFormat>
  <Paragraphs>84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5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Office Theme</vt:lpstr>
      <vt:lpstr>CHÍNH TẢ LỚP 5</vt:lpstr>
      <vt:lpstr>Khởi động</vt:lpstr>
      <vt:lpstr>Kiểm tra bài cũ</vt:lpstr>
      <vt:lpstr>Núi non hùng vĩ</vt:lpstr>
      <vt:lpstr>Luyện từ khó:</vt:lpstr>
      <vt:lpstr>Luyện từ khó:</vt:lpstr>
      <vt:lpstr>Bài 2: Tìm các tên riêng trong đoạn thơ SGK/T58</vt:lpstr>
      <vt:lpstr>Quy tắc viết hoa: </vt:lpstr>
      <vt:lpstr>Trò chơi: Đố bạn</vt:lpstr>
      <vt:lpstr>Chúc mừng đội  chiến thắng</vt:lpstr>
      <vt:lpstr>Củng cố:</vt:lpstr>
      <vt:lpstr>Tiết học kết thúc</vt:lpstr>
      <vt:lpstr>Ai từng đóng cọc trên sông Đánh tan thuyền giặc, nhuộm hồng sóng xanh ?</vt:lpstr>
      <vt:lpstr>Vua nào thần tốc quân hành Mùa xuân đại phá quân Thanh tơi bời?</vt:lpstr>
      <vt:lpstr>Vua nào tập trận đùa chơi Cờ lau phất trận một thời ấu thơ?</vt:lpstr>
      <vt:lpstr>Vua nào thảo Chiếu dời đô?</vt:lpstr>
      <vt:lpstr>Vua nào chủ xướng Hội thơ Tao Đàn?</vt:lpstr>
      <vt:lpstr>câu 1</vt:lpstr>
      <vt:lpstr>câu 2</vt:lpstr>
      <vt:lpstr>câu 3</vt:lpstr>
      <vt:lpstr>câu 4</vt:lpstr>
      <vt:lpstr>câu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CHÍNH TẢ LỚP 5</dc:title>
  <dc:creator>SONY</dc:creator>
  <cp:lastModifiedBy>Admin</cp:lastModifiedBy>
  <cp:revision>36</cp:revision>
  <dcterms:created xsi:type="dcterms:W3CDTF">2017-02-19T15:22:03Z</dcterms:created>
  <dcterms:modified xsi:type="dcterms:W3CDTF">2022-02-26T15:06:55Z</dcterms:modified>
</cp:coreProperties>
</file>